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8" r:id="rId3"/>
    <p:sldId id="314" r:id="rId4"/>
    <p:sldId id="259" r:id="rId5"/>
    <p:sldId id="313" r:id="rId6"/>
    <p:sldId id="316" r:id="rId7"/>
    <p:sldId id="317" r:id="rId8"/>
    <p:sldId id="276" r:id="rId9"/>
    <p:sldId id="260" r:id="rId10"/>
    <p:sldId id="261" r:id="rId11"/>
    <p:sldId id="323" r:id="rId12"/>
    <p:sldId id="262" r:id="rId13"/>
    <p:sldId id="278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80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87" r:id="rId53"/>
    <p:sldId id="311" r:id="rId54"/>
    <p:sldId id="288" r:id="rId55"/>
    <p:sldId id="318" r:id="rId56"/>
    <p:sldId id="319" r:id="rId57"/>
    <p:sldId id="320" r:id="rId58"/>
    <p:sldId id="312" r:id="rId59"/>
    <p:sldId id="321" r:id="rId60"/>
    <p:sldId id="322" r:id="rId61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" id="{C26F1406-6C28-4F55-90F9-FF1FCC831341}">
          <p14:sldIdLst>
            <p14:sldId id="256"/>
          </p14:sldIdLst>
        </p14:section>
        <p14:section name="Inhaltsverzeichnis" id="{CE1EBCD5-6357-456B-85EB-D46B6E54D88A}">
          <p14:sldIdLst>
            <p14:sldId id="258"/>
          </p14:sldIdLst>
        </p14:section>
        <p14:section name="Motivation der Arbeit" id="{91469CEA-ABBC-6F47-A452-7DF548AB1DD5}">
          <p14:sldIdLst>
            <p14:sldId id="314"/>
            <p14:sldId id="259"/>
            <p14:sldId id="313"/>
            <p14:sldId id="316"/>
            <p14:sldId id="317"/>
          </p14:sldIdLst>
        </p14:section>
        <p14:section name="Stand der Technik" id="{370FAB9F-181E-3845-A2DD-5A5C35B839FA}">
          <p14:sldIdLst>
            <p14:sldId id="276"/>
            <p14:sldId id="260"/>
            <p14:sldId id="261"/>
            <p14:sldId id="323"/>
            <p14:sldId id="262"/>
          </p14:sldIdLst>
        </p14:section>
        <p14:section name="Anforderungsanalyse" id="{C4B12B39-2903-8B4B-8CB5-B632CA3EB8A7}">
          <p14:sldIdLst>
            <p14:sldId id="278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Konzept" id="{C226E28B-1298-EC45-A0C7-05B2801E23E0}">
          <p14:sldIdLst>
            <p14:sldId id="280"/>
            <p14:sldId id="273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Prototyp" id="{12303CF9-58FF-4541-B7D8-542EC337C47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87"/>
          </p14:sldIdLst>
        </p14:section>
        <p14:section name="Evaluation" id="{B711F2C4-91E5-7647-8F81-0A3A60D9CD22}">
          <p14:sldIdLst>
            <p14:sldId id="311"/>
            <p14:sldId id="288"/>
            <p14:sldId id="318"/>
            <p14:sldId id="319"/>
          </p14:sldIdLst>
        </p14:section>
        <p14:section name="Fazit" id="{2C22A055-28C3-9A43-879E-F207B7A09C3B}">
          <p14:sldIdLst>
            <p14:sldId id="320"/>
            <p14:sldId id="312"/>
          </p14:sldIdLst>
        </p14:section>
        <p14:section name="Ausblick" id="{F725A2E4-ECA3-8F42-AF68-852B40C8CDEA}">
          <p14:sldIdLst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9ABC61"/>
    <a:srgbClr val="44ABC4"/>
    <a:srgbClr val="F5F5F5"/>
    <a:srgbClr val="FFFFFF"/>
    <a:srgbClr val="D4D4D4"/>
    <a:srgbClr val="F8F8F8"/>
    <a:srgbClr val="456A1C"/>
    <a:srgbClr val="F6892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8" autoAdjust="0"/>
    <p:restoredTop sz="94609" autoAdjust="0"/>
  </p:normalViewPr>
  <p:slideViewPr>
    <p:cSldViewPr>
      <p:cViewPr>
        <p:scale>
          <a:sx n="120" d="100"/>
          <a:sy n="120" d="100"/>
        </p:scale>
        <p:origin x="3424" y="768"/>
      </p:cViewPr>
      <p:guideLst>
        <p:guide orient="horz" pos="4110"/>
        <p:guide pos="5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ACAB-C9B4-4351-A2B3-1715E8DE29D4}" type="datetimeFigureOut">
              <a:rPr lang="de-DE"/>
              <a:pPr>
                <a:defRPr/>
              </a:pPr>
              <a:t>25.07.18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9D3EBB-E16A-4E24-B530-79E0A223290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5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10B424B-3129-471E-B865-B497B3D81DEA}" type="datetimeFigureOut">
              <a:rPr lang="de-DE"/>
              <a:pPr>
                <a:defRPr/>
              </a:pPr>
              <a:t>25.07.18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93FDEE-CDFE-4301-85E3-A1B769E0E00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69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3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329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3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8000" y="4608000"/>
            <a:ext cx="8064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52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8409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9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4464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93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988840"/>
            <a:ext cx="8064000" cy="254716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55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619125"/>
            <a:ext cx="80645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7338" y="1557338"/>
            <a:ext cx="806450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flipH="1">
            <a:off x="7308850" y="6551613"/>
            <a:ext cx="792163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16.01.2017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45450" y="6551613"/>
            <a:ext cx="298450" cy="1222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DD11A7D5-88AE-450C-8B34-211D7CDDB56D}" type="slidenum">
              <a:rPr lang="de-DE" altLang="de-DE"/>
              <a:pPr/>
              <a:t>‹Nr.›</a:t>
            </a:fld>
            <a:endParaRPr lang="de-DE" alt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Relationship Id="rId3" Type="http://schemas.openxmlformats.org/officeDocument/2006/relationships/hyperlink" Target="https://www.giga.de/extra/mixed-real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NULL" TargetMode="External"/><Relationship Id="rId7" Type="http://schemas.openxmlformats.org/officeDocument/2006/relationships/hyperlink" Target="https://www.epson.com/" TargetMode="External"/><Relationship Id="rId8" Type="http://schemas.openxmlformats.org/officeDocument/2006/relationships/hyperlink" Target="https://www.vuzix.com/products/m300-smart-glasses" TargetMode="External"/><Relationship Id="rId9" Type="http://schemas.openxmlformats.org/officeDocument/2006/relationships/hyperlink" Target="https://www.realwear.com/products/hmt-1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s://www.kruuse.com/sv-SE/ecom/Operation/Kirurgiske_instrum/Skalpeller/Skalpelskafter/prod_141167.asp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tuttnauer.com/blog/separating-clean-and-sterile-areas-with-pass-through-autoclav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hyperlink" Target="https://www.realwear.com/products/hmt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3" Type="http://schemas.openxmlformats.org/officeDocument/2006/relationships/hyperlink" Target="https://www.pinterest.de/pin/173881235586147623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s://www.kma-online.de/aktuelles/medizintechnik/detail/teure-schadensbegrenzung-a-2995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hyperlink" Target="https://www.realwear.com/products/hmt-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39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4" Type="http://schemas.openxmlformats.org/officeDocument/2006/relationships/slide" Target="slide36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hyperlink" Target="https://www.gartner.com/smarterwithgartner/top-trends-in-the-gartner-hype-cycle-for-emerging-technologies-2017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1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slide" Target="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www.youtube.com/watch?v=B6zPnVGS0VI" TargetMode="External"/><Relationship Id="rId5" Type="http://schemas.openxmlformats.org/officeDocument/2006/relationships/hyperlink" Target="http://www.lapam.eu/lapam?action=content_read&amp;id=1456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slide" Target="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slide" Target="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mebix.net/wp-content/uploads/2017/10/note20-750x350.jpg" TargetMode="External"/><Relationship Id="rId3" Type="http://schemas.openxmlformats.org/officeDocument/2006/relationships/image" Target="../media/image4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topuniversities.com/university-rankings-articles/university-subject-rankings/top-medical-schools-2016" TargetMode="External"/><Relationship Id="rId3" Type="http://schemas.openxmlformats.org/officeDocument/2006/relationships/image" Target="../media/image4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nboundwriter.com/technology/medical-technology-the-never-ending-updates-developments/" TargetMode="External"/><Relationship Id="rId3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uk/pin/355784439293459494/" TargetMode="External"/><Relationship Id="rId4" Type="http://schemas.openxmlformats.org/officeDocument/2006/relationships/hyperlink" Target="http://time.com/3669927/google-glass-explorer-program-ends/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kalo24.de/lokales/hersfeld-rotenburg/klinikum-siff-januar-verfahren-eingestellt-8010244.htm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8.jpe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hyperlink" Target="https://commons.wikimedia.org/wiki/File:Google_Glass_Model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tiff"/><Relationship Id="rId5" Type="http://schemas.openxmlformats.org/officeDocument/2006/relationships/hyperlink" Target="https://www.oculus.com/rift/" TargetMode="External"/><Relationship Id="rId6" Type="http://schemas.openxmlformats.org/officeDocument/2006/relationships/hyperlink" Target="https://www.samsung.com/global/galaxy/gear-vr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675"/>
            <a:ext cx="8064500" cy="2520950"/>
          </a:xfrm>
        </p:spPr>
        <p:txBody>
          <a:bodyPr/>
          <a:lstStyle/>
          <a:p>
            <a:r>
              <a:rPr lang="de-DE" altLang="de-DE" dirty="0">
                <a:solidFill>
                  <a:srgbClr val="00B1AC"/>
                </a:solidFill>
              </a:rPr>
              <a:t>Bachelorarbeit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sz="3600" dirty="0"/>
              <a:t>Multimediale Unterstützung in der</a:t>
            </a:r>
            <a:br>
              <a:rPr lang="de-DE" sz="3600" dirty="0"/>
            </a:br>
            <a:r>
              <a:rPr lang="de-DE" sz="3600" dirty="0"/>
              <a:t>Medizinprodukteaufbereitung mittels Smartglasses</a:t>
            </a:r>
            <a:br>
              <a:rPr lang="de-DE" sz="3600" dirty="0"/>
            </a:br>
            <a:r>
              <a:rPr lang="de-DE" sz="3600" dirty="0"/>
              <a:t/>
            </a:r>
            <a:br>
              <a:rPr lang="de-DE" sz="3600" dirty="0"/>
            </a:br>
            <a:endParaRPr lang="de-DE" altLang="de-DE" sz="3600" dirty="0"/>
          </a:p>
        </p:txBody>
      </p:sp>
      <p:sp>
        <p:nvSpPr>
          <p:cNvPr id="7171" name="Untertitel 2"/>
          <p:cNvSpPr>
            <a:spLocks noGrp="1"/>
          </p:cNvSpPr>
          <p:nvPr>
            <p:ph type="subTitle" idx="1"/>
          </p:nvPr>
        </p:nvSpPr>
        <p:spPr>
          <a:xfrm>
            <a:off x="287338" y="4608513"/>
            <a:ext cx="8064500" cy="1439862"/>
          </a:xfrm>
          <a:noFill/>
        </p:spPr>
        <p:txBody>
          <a:bodyPr/>
          <a:lstStyle/>
          <a:p>
            <a:pPr eaLnBrk="1" hangingPunct="1"/>
            <a:r>
              <a:rPr lang="de-DE" altLang="de-DE" dirty="0"/>
              <a:t>Martin Leonard Haufs</a:t>
            </a:r>
          </a:p>
          <a:p>
            <a:pPr eaLnBrk="1" hangingPunct="1"/>
            <a:endParaRPr lang="de-DE" altLang="de-DE" dirty="0"/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45450" y="6551613"/>
            <a:ext cx="298450" cy="122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92EC42-D9A1-48B2-A6EE-F3F17B200D3E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ung 10"/>
          <p:cNvGrpSpPr/>
          <p:nvPr/>
        </p:nvGrpSpPr>
        <p:grpSpPr>
          <a:xfrm>
            <a:off x="4427984" y="3696861"/>
            <a:ext cx="4286710" cy="2839783"/>
            <a:chOff x="0" y="4107110"/>
            <a:chExt cx="3347864" cy="2217832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07110"/>
              <a:ext cx="3347864" cy="1880796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0" y="5955610"/>
              <a:ext cx="3347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/>
                <a:t>Microsoft </a:t>
              </a:r>
              <a:r>
                <a:rPr lang="de-DE" dirty="0" err="1"/>
                <a:t>Hololens</a:t>
              </a:r>
              <a:endParaRPr lang="de-DE" dirty="0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288000" y="1484784"/>
            <a:ext cx="806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Einblenden von Informationen in das direkte Sichtfeld des Nutzers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Erweitern des Blickfeldes um virtuelle Informationen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Mixed Reality </a:t>
            </a:r>
            <a:endParaRPr lang="de-DE" dirty="0"/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dirty="0"/>
              <a:t>Reale Welt um digitale Inhalte ergänzt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Oberflächenerkennung</a:t>
            </a:r>
            <a:br>
              <a:rPr lang="de-DE" dirty="0"/>
            </a:br>
            <a:r>
              <a:rPr lang="is-IS" dirty="0"/>
              <a:t>→ Hologramme</a:t>
            </a:r>
            <a:r>
              <a:rPr lang="de-DE" dirty="0"/>
              <a:t> im Sichtfeld des </a:t>
            </a:r>
            <a:r>
              <a:rPr lang="de-DE" dirty="0" smtClean="0"/>
              <a:t>Nutzers</a:t>
            </a:r>
            <a:br>
              <a:rPr lang="de-DE" dirty="0" smtClean="0"/>
            </a:br>
            <a:r>
              <a:rPr lang="is-IS" dirty="0" smtClean="0"/>
              <a:t>→ Kontextsensitive Daten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is-IS" dirty="0"/>
              <a:t>Z</a:t>
            </a:r>
            <a:r>
              <a:rPr lang="de-DE" dirty="0" err="1"/>
              <a:t>wei</a:t>
            </a:r>
            <a:r>
              <a:rPr lang="de-DE" dirty="0"/>
              <a:t> transparente </a:t>
            </a:r>
            <a:r>
              <a:rPr lang="de-DE" dirty="0" smtClean="0"/>
              <a:t>Displays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 invalidUrl="https://www.thurrott.com/wp-content/uploads/2016/02/firefox{/_}2016-02-23{/_}08-46-13.jpg"/>
              </a:rPr>
              <a:t>https://</a:t>
            </a:r>
            <a:r>
              <a:rPr lang="de-DE" sz="1000" dirty="0" err="1">
                <a:hlinkClick r:id="rId4" invalidUrl="https://www.thurrott.com/wp-content/uploads/2016/02/firefox{/_}2016-02-23{/_}08-46-13.jpg"/>
              </a:rPr>
              <a:t>www.thurrott.com</a:t>
            </a:r>
            <a:r>
              <a:rPr lang="de-DE" sz="1000" dirty="0">
                <a:hlinkClick r:id="rId5" invalidUrl="https://www.thurrott.com/wp-content/uploads/2016/02/firefox{/_}2016-02-23{/_}08-46-13.jpg"/>
              </a:rPr>
              <a:t>/</a:t>
            </a:r>
            <a:r>
              <a:rPr lang="de-DE" sz="1000" dirty="0" err="1">
                <a:hlinkClick r:id="rId6" invalidUrl="https://www.thurrott.com/wp-content/uploads/2016/02/firefox{/_}2016-02-23{/_}08-46-13.jpg"/>
              </a:rPr>
              <a:t>wp</a:t>
            </a:r>
            <a:r>
              <a:rPr lang="de-DE" sz="1000" dirty="0">
                <a:hlinkClick r:id="rId7" invalidUrl="https://www.thurrott.com/wp-content/uploads/2016/02/firefox{/_}2016-02-23{/_}08-46-13.jpg"/>
              </a:rPr>
              <a:t>-content/</a:t>
            </a:r>
            <a:r>
              <a:rPr lang="de-DE" sz="1000" dirty="0" err="1">
                <a:hlinkClick r:id="rId8" invalidUrl="https://www.thurrott.com/wp-content/uploads/2016/02/firefox{/_}2016-02-23{/_}08-46-13.jpg"/>
              </a:rPr>
              <a:t>uploads</a:t>
            </a:r>
            <a:r>
              <a:rPr lang="de-DE" sz="1000" dirty="0">
                <a:hlinkClick r:id="rId9" invalidUrl="https://www.thurrott.com/wp-content/uploads/2016/02/firefox{/_}2016-02-23{/_}08-46-13.jpg"/>
              </a:rPr>
              <a:t>/2016/02/firefox%7B%5C_%7D2016-02-23%7B%5C_%7D08-46-13.jpg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6151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smtClean="0"/>
              <a:t>Virtual Reality vs. </a:t>
            </a:r>
            <a:r>
              <a:rPr lang="de-DE" dirty="0" err="1" smtClean="0"/>
              <a:t>Augmented</a:t>
            </a:r>
            <a:r>
              <a:rPr lang="de-DE" dirty="0" smtClean="0"/>
              <a:t> </a:t>
            </a:r>
            <a:r>
              <a:rPr lang="de-DE" dirty="0"/>
              <a:t>Reality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628800"/>
            <a:ext cx="6837162" cy="25922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88000" y="6480299"/>
            <a:ext cx="8495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Quelle: </a:t>
            </a:r>
            <a:r>
              <a:rPr lang="de-DE" sz="800" dirty="0">
                <a:hlinkClick r:id="rId3"/>
              </a:rPr>
              <a:t>https://</a:t>
            </a:r>
            <a:r>
              <a:rPr lang="de-DE" sz="800" dirty="0" err="1">
                <a:hlinkClick r:id="rId3"/>
              </a:rPr>
              <a:t>www.giga.de</a:t>
            </a:r>
            <a:r>
              <a:rPr lang="de-DE" sz="800" dirty="0">
                <a:hlinkClick r:id="rId3"/>
              </a:rPr>
              <a:t>/extra/</a:t>
            </a:r>
            <a:r>
              <a:rPr lang="de-DE" sz="800" dirty="0" err="1">
                <a:hlinkClick r:id="rId3"/>
              </a:rPr>
              <a:t>mixed</a:t>
            </a:r>
            <a:r>
              <a:rPr lang="de-DE" sz="800" dirty="0">
                <a:hlinkClick r:id="rId3"/>
              </a:rPr>
              <a:t>-reality</a:t>
            </a:r>
            <a:r>
              <a:rPr lang="de-DE" sz="800" dirty="0" smtClean="0">
                <a:hlinkClick r:id="rId3"/>
              </a:rPr>
              <a:t>/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6983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/>
              <a:t>Assistierte Realität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8000" y="1484784"/>
            <a:ext cx="806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Optical Head </a:t>
            </a:r>
            <a:r>
              <a:rPr lang="de-DE" dirty="0" err="1"/>
              <a:t>Mounted</a:t>
            </a:r>
            <a:r>
              <a:rPr lang="de-DE" dirty="0"/>
              <a:t> See-Through-Display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Prisma auf einem Auge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Virtuelle Inhalte angezeigt, ohne Verlust der 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Eingabe: Pick </a:t>
            </a:r>
            <a:r>
              <a:rPr lang="de-DE" dirty="0" err="1"/>
              <a:t>by</a:t>
            </a:r>
            <a:r>
              <a:rPr lang="de-DE" dirty="0"/>
              <a:t> Light, Pick </a:t>
            </a:r>
            <a:r>
              <a:rPr lang="de-DE" dirty="0" err="1"/>
              <a:t>by</a:t>
            </a:r>
            <a:r>
              <a:rPr lang="de-DE" dirty="0"/>
              <a:t> Voice oder Touch-Sensoren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Trägheitssensoren und Standortbestimmung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Betriebssystem: </a:t>
            </a:r>
            <a:r>
              <a:rPr lang="de-DE" dirty="0" smtClean="0"/>
              <a:t>Android</a:t>
            </a:r>
            <a:endParaRPr lang="de-DE" dirty="0"/>
          </a:p>
        </p:txBody>
      </p:sp>
      <p:grpSp>
        <p:nvGrpSpPr>
          <p:cNvPr id="15" name="Gruppierung 14"/>
          <p:cNvGrpSpPr/>
          <p:nvPr/>
        </p:nvGrpSpPr>
        <p:grpSpPr>
          <a:xfrm>
            <a:off x="232627" y="4692540"/>
            <a:ext cx="2009713" cy="1697489"/>
            <a:chOff x="6107994" y="4349088"/>
            <a:chExt cx="2244006" cy="1895384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24" y="4349088"/>
              <a:ext cx="2182176" cy="1454785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6107994" y="5992916"/>
              <a:ext cx="2182176" cy="25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/>
                <a:t>Google Glass</a:t>
              </a:r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2246530" y="4692541"/>
            <a:ext cx="2181316" cy="1823266"/>
            <a:chOff x="2802619" y="4377263"/>
            <a:chExt cx="2435616" cy="2035824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619" y="4377263"/>
              <a:ext cx="2435616" cy="162374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2802619" y="6000698"/>
              <a:ext cx="2435616" cy="41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Moverio</a:t>
              </a:r>
              <a:r>
                <a:rPr lang="de-DE" dirty="0"/>
                <a:t> BT-200</a:t>
              </a:r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320000" y="4919424"/>
            <a:ext cx="2221243" cy="1470606"/>
            <a:chOff x="4320000" y="4919424"/>
            <a:chExt cx="2221243" cy="1470606"/>
          </a:xfrm>
        </p:grpSpPr>
        <p:sp>
          <p:nvSpPr>
            <p:cNvPr id="10" name="Textfeld 9"/>
            <p:cNvSpPr txBox="1"/>
            <p:nvPr/>
          </p:nvSpPr>
          <p:spPr>
            <a:xfrm>
              <a:off x="4320000" y="6122676"/>
              <a:ext cx="2221243" cy="26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Vuzix</a:t>
              </a:r>
              <a:r>
                <a:rPr lang="de-DE" dirty="0"/>
                <a:t> M300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986" y="4919424"/>
              <a:ext cx="2091273" cy="1014826"/>
            </a:xfrm>
            <a:prstGeom prst="rect">
              <a:avLst/>
            </a:prstGeom>
          </p:spPr>
        </p:pic>
      </p:grpSp>
      <p:grpSp>
        <p:nvGrpSpPr>
          <p:cNvPr id="7" name="Gruppierung 6"/>
          <p:cNvGrpSpPr/>
          <p:nvPr/>
        </p:nvGrpSpPr>
        <p:grpSpPr>
          <a:xfrm>
            <a:off x="6389058" y="4692541"/>
            <a:ext cx="2221243" cy="1823543"/>
            <a:chOff x="6389058" y="4692541"/>
            <a:chExt cx="2221243" cy="1823543"/>
          </a:xfrm>
        </p:grpSpPr>
        <p:sp>
          <p:nvSpPr>
            <p:cNvPr id="17" name="Textfeld 16"/>
            <p:cNvSpPr txBox="1"/>
            <p:nvPr/>
          </p:nvSpPr>
          <p:spPr>
            <a:xfrm>
              <a:off x="6389058" y="6146752"/>
              <a:ext cx="222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Realwear</a:t>
              </a:r>
              <a:r>
                <a:rPr lang="de-DE" dirty="0"/>
                <a:t> hmt-1</a:t>
              </a:r>
            </a:p>
          </p:txBody>
        </p:sp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360" y="4692541"/>
              <a:ext cx="1704640" cy="1454211"/>
            </a:xfrm>
            <a:prstGeom prst="rect">
              <a:avLst/>
            </a:prstGeom>
          </p:spPr>
        </p:pic>
      </p:grpSp>
      <p:sp>
        <p:nvSpPr>
          <p:cNvPr id="18" name="Textfeld 17"/>
          <p:cNvSpPr txBox="1"/>
          <p:nvPr/>
        </p:nvSpPr>
        <p:spPr>
          <a:xfrm>
            <a:off x="288000" y="6480299"/>
            <a:ext cx="849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Bildquellen: </a:t>
            </a:r>
            <a:r>
              <a:rPr lang="de-DE" sz="800" dirty="0">
                <a:hlinkClick r:id="rId6" invalidUrl="https://upload.wikimedia.org/wikipedia/commons/d/dd/Google{/_}Glass{/_}Main.jpg"/>
              </a:rPr>
              <a:t>https://upload.wikimedia.org/wikipedia/commons/d/dd/Google%7B%5C_%7DGlass%7B%5C_%7DMain.jpg</a:t>
            </a:r>
            <a:r>
              <a:rPr lang="de-DE" sz="800" dirty="0"/>
              <a:t>		</a:t>
            </a:r>
            <a:r>
              <a:rPr lang="de-DE" sz="800" dirty="0">
                <a:hlinkClick r:id="rId7"/>
              </a:rPr>
              <a:t>https://www.epson.com</a:t>
            </a:r>
            <a:endParaRPr lang="de-DE" sz="800" dirty="0"/>
          </a:p>
          <a:p>
            <a:r>
              <a:rPr lang="de-DE" sz="800" dirty="0" smtClean="0">
                <a:hlinkClick r:id="rId8"/>
              </a:rPr>
              <a:t>https</a:t>
            </a:r>
            <a:r>
              <a:rPr lang="de-DE" sz="800" dirty="0">
                <a:hlinkClick r:id="rId8"/>
              </a:rPr>
              <a:t>://www.vuzix.com/products/m300-smart-glasses</a:t>
            </a:r>
            <a:r>
              <a:rPr lang="de-DE" sz="800" dirty="0"/>
              <a:t>				</a:t>
            </a:r>
            <a:r>
              <a:rPr lang="de-DE" sz="800" dirty="0" smtClean="0"/>
              <a:t>	</a:t>
            </a:r>
            <a:r>
              <a:rPr lang="de-DE" sz="800" dirty="0" smtClean="0">
                <a:hlinkClick r:id="rId9"/>
              </a:rPr>
              <a:t>https</a:t>
            </a:r>
            <a:r>
              <a:rPr lang="de-DE" sz="800" dirty="0">
                <a:hlinkClick r:id="rId9"/>
              </a:rPr>
              <a:t>://www.realwear.com/products/hmt-1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3884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851897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00" r="99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2960" y="2924944"/>
            <a:ext cx="4932040" cy="49320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88000" y="2697001"/>
            <a:ext cx="6160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Anforderungen bei der 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Smartglasses im Bereich der </a:t>
            </a:r>
            <a:r>
              <a:rPr lang="de-DE" dirty="0" smtClean="0"/>
              <a:t>AEMP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Spezifische Anforderungen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Ergebnis der Analyse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Datenschutz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Arbeitssicherheit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9512" y="652534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4"/>
              </a:rPr>
              <a:t>https://</a:t>
            </a:r>
            <a:r>
              <a:rPr lang="de-DE" sz="1000" dirty="0" err="1">
                <a:hlinkClick r:id="rId4"/>
              </a:rPr>
              <a:t>www.kruuse.com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sv</a:t>
            </a:r>
            <a:r>
              <a:rPr lang="de-DE" sz="1000" dirty="0">
                <a:hlinkClick r:id="rId4"/>
              </a:rPr>
              <a:t>-SE/</a:t>
            </a:r>
            <a:r>
              <a:rPr lang="de-DE" sz="1000" dirty="0" err="1">
                <a:hlinkClick r:id="rId4"/>
              </a:rPr>
              <a:t>ecom</a:t>
            </a:r>
            <a:r>
              <a:rPr lang="de-DE" sz="1000" dirty="0">
                <a:hlinkClick r:id="rId4"/>
              </a:rPr>
              <a:t>/Operation/</a:t>
            </a:r>
            <a:r>
              <a:rPr lang="de-DE" sz="1000" dirty="0" err="1">
                <a:hlinkClick r:id="rId4"/>
              </a:rPr>
              <a:t>Kirurgiske_instrum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Skalpeller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Skalpelskafter</a:t>
            </a:r>
            <a:r>
              <a:rPr lang="de-DE" sz="1000" dirty="0">
                <a:hlinkClick r:id="rId4"/>
              </a:rPr>
              <a:t>/prod_141167.aspx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173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8" y="5190737"/>
            <a:ext cx="8044032" cy="132260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8" y="1340688"/>
            <a:ext cx="4932083" cy="393881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9512" y="6525344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AKI - Arbeitskreis Instrumenten-Aufbereitung. Instrumentenaufbereitung - Instrumente werterhaltend aufbereiten. 2016, S. 1–92</a:t>
            </a:r>
            <a:br>
              <a:rPr lang="de-DE" sz="1000" dirty="0"/>
            </a:br>
            <a:r>
              <a:rPr lang="de-DE" sz="1000" dirty="0">
                <a:hlinkClick r:id="rId4" invalidUrl="https://www.dgsv-ev.de/wp-content/uploads/2016/09/AK{/_}Q{/_}33{/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806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" y="1772816"/>
            <a:ext cx="8065880" cy="432048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88000" y="655831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</a:t>
            </a:r>
            <a:r>
              <a:rPr lang="de-DE" sz="1000" dirty="0" smtClean="0"/>
              <a:t>: </a:t>
            </a:r>
            <a:r>
              <a:rPr lang="de-DE" sz="1000" dirty="0" smtClean="0">
                <a:hlinkClick r:id="rId3"/>
              </a:rPr>
              <a:t>https</a:t>
            </a:r>
            <a:r>
              <a:rPr lang="de-DE" sz="1000" dirty="0">
                <a:hlinkClick r:id="rId3"/>
              </a:rPr>
              <a:t>://tuttnauer.com/blog/separating-clean-and-sterile-areas-with-pass-through-autoclaves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979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Anforderungen bei der Medizinprodukteaufbereitung</a:t>
            </a:r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Mehrere tausend verschiedene medizinische Instrumente</a:t>
            </a:r>
            <a:br>
              <a:rPr lang="de-DE" dirty="0"/>
            </a:br>
            <a:r>
              <a:rPr lang="is-IS" dirty="0"/>
              <a:t>→ H</a:t>
            </a:r>
            <a:r>
              <a:rPr lang="de-DE" dirty="0" err="1"/>
              <a:t>oher</a:t>
            </a:r>
            <a:r>
              <a:rPr lang="de-DE" dirty="0"/>
              <a:t> Zeitdruck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Barcodescanner für die automatische Prozessdokumentation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Sicherheitskleidung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Assistenzsystem muss zudem abwaschbar sein und steril gehalten werden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Tragbarer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Emotionaler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Benutzerfreundlichkeit des </a:t>
            </a:r>
            <a:r>
              <a:rPr lang="de-DE" dirty="0" err="1"/>
              <a:t>Sytems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13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Smartglasses im Bereich der </a:t>
            </a:r>
            <a:r>
              <a:rPr lang="de-DE" dirty="0" smtClean="0"/>
              <a:t>AEMP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Stationäre Arbeitsplätze</a:t>
            </a:r>
            <a:br>
              <a:rPr lang="de-DE" dirty="0"/>
            </a:br>
            <a:r>
              <a:rPr lang="is-IS" dirty="0"/>
              <a:t>→  </a:t>
            </a:r>
            <a:r>
              <a:rPr lang="de-DE" dirty="0"/>
              <a:t>Bedienung mit den Händen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Smartglasses</a:t>
            </a:r>
            <a:br>
              <a:rPr lang="de-DE" dirty="0"/>
            </a:br>
            <a:r>
              <a:rPr lang="is-IS" dirty="0"/>
              <a:t>→ Handfreie (beidhändige) Bedienung </a:t>
            </a:r>
            <a:br>
              <a:rPr lang="is-IS" dirty="0"/>
            </a:br>
            <a:r>
              <a:rPr lang="is-IS" dirty="0"/>
              <a:t>→ Kamera: </a:t>
            </a:r>
            <a:r>
              <a:rPr lang="de-DE" dirty="0"/>
              <a:t>Arbeitsschritte lückenlos aufzeichnen und dokumentieren</a:t>
            </a:r>
            <a:r>
              <a:rPr lang="is-IS" dirty="0"/>
              <a:t/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/>
              <a:t>Anleitungs- und Hilfevideos erstellen</a:t>
            </a:r>
            <a:r>
              <a:rPr lang="is-IS" dirty="0"/>
              <a:t/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/>
              <a:t>Videoprotokolle</a:t>
            </a:r>
            <a:r>
              <a:rPr lang="is-IS" dirty="0"/>
              <a:t/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/>
              <a:t>Schritt-für-Schritt Anleitungen </a:t>
            </a:r>
            <a:r>
              <a:rPr lang="is-IS" dirty="0"/>
              <a:t/>
            </a:r>
            <a:br>
              <a:rPr lang="is-IS" dirty="0"/>
            </a:br>
            <a:r>
              <a:rPr lang="is-IS" dirty="0"/>
              <a:t>→ Kommunikation via Kamera</a:t>
            </a:r>
            <a:br>
              <a:rPr lang="is-IS" dirty="0"/>
            </a:br>
            <a:r>
              <a:rPr lang="is-IS" dirty="0"/>
              <a:t>→ Arbeitsplatz unabhängig von Körpergröße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Kosten-Nutzen-Verhältnis muss stimmen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75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Spezifische Anforderungen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Neuartige Bedienkonzepte nötig</a:t>
            </a:r>
            <a:br>
              <a:rPr lang="de-DE" dirty="0"/>
            </a:br>
            <a:r>
              <a:rPr lang="is-IS" dirty="0"/>
              <a:t> →</a:t>
            </a:r>
            <a:r>
              <a:rPr lang="de-DE" dirty="0"/>
              <a:t> Sprach- und Gestensteuerung bedienen</a:t>
            </a:r>
            <a:br>
              <a:rPr lang="de-DE" dirty="0"/>
            </a:br>
            <a:r>
              <a:rPr lang="de-DE" dirty="0"/>
              <a:t>	•   Hoher Hintergrundgeräuschpegel</a:t>
            </a:r>
            <a:br>
              <a:rPr lang="de-DE" dirty="0"/>
            </a:br>
            <a:r>
              <a:rPr lang="de-DE" dirty="0"/>
              <a:t>	•   Spracherkennung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Neuartige User-Interfacesysteme nötig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Glass muss abwaschbar und steril gehalten werden können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Resistenz gegen Prozesschemikalien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Starker Akku (8 Stunden Arbeitstag)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Verbindung ins Internet/ lokales Netzwerk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Hochauflösende Kamera</a:t>
            </a:r>
            <a:br>
              <a:rPr lang="de-DE" dirty="0"/>
            </a:br>
            <a:r>
              <a:rPr lang="is-IS" dirty="0"/>
              <a:t> → </a:t>
            </a:r>
            <a:r>
              <a:rPr lang="de-DE" dirty="0"/>
              <a:t>Lesen von kleinen QR-Codes</a:t>
            </a:r>
          </a:p>
        </p:txBody>
      </p:sp>
    </p:spTree>
    <p:extLst>
      <p:ext uri="{BB962C8B-B14F-4D97-AF65-F5344CB8AC3E}">
        <p14:creationId xmlns:p14="http://schemas.microsoft.com/office/powerpoint/2010/main" val="56224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14638"/>
            <a:ext cx="3563976" cy="30403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Ergebnis der Analyse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Best geeignete Brille für Anwendungsfall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 err="1"/>
              <a:t>Realwear</a:t>
            </a:r>
            <a:r>
              <a:rPr lang="de-DE" dirty="0"/>
              <a:t> hmt-1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Abwaschbar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Leistungsstarker Akku</a:t>
            </a:r>
            <a:br>
              <a:rPr lang="is-IS" dirty="0"/>
            </a:br>
            <a:r>
              <a:rPr lang="is-IS" dirty="0"/>
              <a:t/>
            </a:r>
            <a:br>
              <a:rPr lang="is-IS" dirty="0"/>
            </a:br>
            <a:r>
              <a:rPr lang="is-IS" dirty="0"/>
              <a:t>→ Android mit guter API und Dokumentation</a:t>
            </a:r>
            <a:br>
              <a:rPr lang="is-IS" dirty="0"/>
            </a:br>
            <a:r>
              <a:rPr lang="is-IS" dirty="0"/>
              <a:t/>
            </a:r>
            <a:br>
              <a:rPr lang="is-IS" dirty="0"/>
            </a:br>
            <a:r>
              <a:rPr lang="is-IS" dirty="0"/>
              <a:t>→ Spracherkennung mit </a:t>
            </a:r>
            <a:r>
              <a:rPr lang="de-DE" dirty="0" err="1"/>
              <a:t>Noice-Cancellation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Hochauflösende </a:t>
            </a:r>
            <a:r>
              <a:rPr lang="de-DE" dirty="0"/>
              <a:t>Kamera</a:t>
            </a:r>
            <a:endParaRPr lang="is-IS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4710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DE" dirty="0"/>
              <a:t>Motivation der Arbeit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Stand der Technik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Anforderungsanalyse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Konzept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Prototyp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Evaluation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8350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Datenschutz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Einschränkung in das Grundrecht auf informationelle Selbstbestimmung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Potentiell dauerhafte Video- und Tonaufnahmen</a:t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Gesichtserkennung möglich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Alle in ihrem Umfeld befindlichen Personen betroffen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Invasiven Technologien und Werkzeugen zu zuordnen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Bundesdatenschutzgesetz BDSG 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EU- Datenschutzgrundverordnung DSGVO</a:t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Pflichtenkatalog</a:t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Datenumfang muss eingeschränkt sein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Möglichkeit der Überwachung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Zugriffsmöglichkeiten, Recht auf Privatsphäre, Speicherung der Daten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Wingdings" charset="2"/>
              <a:buChar char="Ø"/>
            </a:pPr>
            <a:r>
              <a:rPr lang="de-DE" dirty="0"/>
              <a:t>Nötige Zustimmung der Betroffenen</a:t>
            </a:r>
          </a:p>
        </p:txBody>
      </p:sp>
    </p:spTree>
    <p:extLst>
      <p:ext uri="{BB962C8B-B14F-4D97-AF65-F5344CB8AC3E}">
        <p14:creationId xmlns:p14="http://schemas.microsoft.com/office/powerpoint/2010/main" val="157961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Arbeitssicherheit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Gefahr der Ablenkung</a:t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Ansteckungsgefahr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Glasbruch </a:t>
            </a:r>
            <a:r>
              <a:rPr lang="is-IS" dirty="0"/>
              <a:t>→ Augenschäden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Kombinationsmöglichkeit mit Schutzbrille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Virtual </a:t>
            </a:r>
            <a:r>
              <a:rPr lang="de-DE" dirty="0" err="1"/>
              <a:t>sickness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Schulung mit Brille verhindert Unfälle</a:t>
            </a:r>
          </a:p>
        </p:txBody>
      </p:sp>
    </p:spTree>
    <p:extLst>
      <p:ext uri="{BB962C8B-B14F-4D97-AF65-F5344CB8AC3E}">
        <p14:creationId xmlns:p14="http://schemas.microsoft.com/office/powerpoint/2010/main" val="1001208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Grenzen des Einsatzes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/>
              <a:t>Abwägung von AR und AssR Brillen</a:t>
            </a:r>
            <a:br>
              <a:rPr lang="is-IS" dirty="0"/>
            </a:br>
            <a:r>
              <a:rPr lang="is-IS" dirty="0"/>
              <a:t>→ AssR nur kontextsensitive informationen</a:t>
            </a:r>
            <a:br>
              <a:rPr lang="is-IS" dirty="0"/>
            </a:br>
            <a:r>
              <a:rPr lang="is-IS" dirty="0"/>
              <a:t>→ AR kann Hologramme anzeigen</a:t>
            </a:r>
            <a:br>
              <a:rPr lang="is-IS" dirty="0"/>
            </a:br>
            <a:r>
              <a:rPr lang="is-IS" dirty="0"/>
              <a:t>	•   In diesem Kontext garnicht gewünscht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Geringe Displaygröße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Muss mit einer Schutzbrille kombinierbar sein</a:t>
            </a:r>
          </a:p>
        </p:txBody>
      </p:sp>
    </p:spTree>
    <p:extLst>
      <p:ext uri="{BB962C8B-B14F-4D97-AF65-F5344CB8AC3E}">
        <p14:creationId xmlns:p14="http://schemas.microsoft.com/office/powerpoint/2010/main" val="1012763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91808"/>
          </a:xfrm>
        </p:spPr>
        <p:txBody>
          <a:bodyPr/>
          <a:lstStyle/>
          <a:p>
            <a:r>
              <a:rPr lang="de-DE" dirty="0"/>
              <a:t>Konzept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88000" y="2636912"/>
            <a:ext cx="7704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Interaktionsmöglichkeiten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Objekterkennung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 Peripherie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Medienverwaltung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Medienpräsentation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Medienerfassung/-erstellung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Medienpräsentation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3" y="3789040"/>
            <a:ext cx="3568700" cy="2273300"/>
          </a:xfrm>
          <a:prstGeom prst="round2DiagRect">
            <a:avLst>
              <a:gd name="adj1" fmla="val 2910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en-US" sz="1000" dirty="0">
                <a:hlinkClick r:id="rId3"/>
              </a:rPr>
              <a:t>https://www.pinterest.de/pin/173881235586147623/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567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Interaktionsmöglichkeiten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Sprachsteuerung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Berührungssensitive Steuerung (</a:t>
            </a:r>
            <a:r>
              <a:rPr lang="de-DE" dirty="0" err="1"/>
              <a:t>Touchgesten</a:t>
            </a:r>
            <a:r>
              <a:rPr lang="de-DE" dirty="0"/>
              <a:t>)</a:t>
            </a:r>
            <a:br>
              <a:rPr lang="de-DE" dirty="0"/>
            </a:br>
            <a:r>
              <a:rPr lang="is-IS" dirty="0"/>
              <a:t>→ Pinch-to-Zoom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Kopfbewegungen</a:t>
            </a:r>
            <a:br>
              <a:rPr lang="de-DE" dirty="0"/>
            </a:br>
            <a:r>
              <a:rPr lang="is-IS" dirty="0"/>
              <a:t>→ Scrollgesten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Bar- und QR-Codes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Einlesen von Objekten</a:t>
            </a:r>
            <a:br>
              <a:rPr lang="de-DE" dirty="0"/>
            </a:br>
            <a:r>
              <a:rPr lang="de-DE" dirty="0"/>
              <a:t>     • Videos</a:t>
            </a:r>
            <a:br>
              <a:rPr lang="de-DE" dirty="0"/>
            </a:br>
            <a:r>
              <a:rPr lang="de-DE" dirty="0"/>
              <a:t>     • Bilderlisten</a:t>
            </a:r>
          </a:p>
        </p:txBody>
      </p:sp>
    </p:spTree>
    <p:extLst>
      <p:ext uri="{BB962C8B-B14F-4D97-AF65-F5344CB8AC3E}">
        <p14:creationId xmlns:p14="http://schemas.microsoft.com/office/powerpoint/2010/main" val="22421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Objekterkennung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Große Schritte in den letzten Jahren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Künstliche Intelligenz mit neuronalen Netzwerken</a:t>
            </a:r>
            <a:br>
              <a:rPr lang="de-DE" dirty="0"/>
            </a:br>
            <a:r>
              <a:rPr lang="is-IS" dirty="0"/>
              <a:t> → Hohe Qualitätssteigerung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342900" indent="-342900">
              <a:buFont typeface="Wingdings" charset="2"/>
              <a:buChar char="Ø"/>
            </a:pPr>
            <a:r>
              <a:rPr lang="de-DE" dirty="0"/>
              <a:t>Erkennung von Objekten in der </a:t>
            </a:r>
            <a:r>
              <a:rPr lang="de-DE" dirty="0" smtClean="0"/>
              <a:t>AEMP </a:t>
            </a:r>
            <a:r>
              <a:rPr lang="de-DE" dirty="0"/>
              <a:t>möglich</a:t>
            </a:r>
            <a:br>
              <a:rPr lang="de-DE" dirty="0"/>
            </a:br>
            <a:r>
              <a:rPr lang="is-IS" dirty="0"/>
              <a:t>→ Dokumentation von Arbeitsschritten</a:t>
            </a:r>
          </a:p>
        </p:txBody>
      </p:sp>
    </p:spTree>
    <p:extLst>
      <p:ext uri="{BB962C8B-B14F-4D97-AF65-F5344CB8AC3E}">
        <p14:creationId xmlns:p14="http://schemas.microsoft.com/office/powerpoint/2010/main" val="8512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Externe Peripherie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/>
              <a:t>Androidgeräte</a:t>
            </a:r>
            <a:r>
              <a:rPr lang="de-DE" dirty="0"/>
              <a:t> </a:t>
            </a:r>
            <a:br>
              <a:rPr lang="de-DE" dirty="0"/>
            </a:br>
            <a:r>
              <a:rPr lang="is-IS" dirty="0"/>
              <a:t>→ Erweiterung mittels USB, WLAN oder Bluetooth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 Barcode- oder QR-Scanner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 (sterile) Bedienelemente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Externer Monitor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Transparenter Monitor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Einsatz von Objekten für Positionierung virtueller Objekte im Raum</a:t>
            </a:r>
          </a:p>
        </p:txBody>
      </p:sp>
    </p:spTree>
    <p:extLst>
      <p:ext uri="{BB962C8B-B14F-4D97-AF65-F5344CB8AC3E}">
        <p14:creationId xmlns:p14="http://schemas.microsoft.com/office/powerpoint/2010/main" val="31256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Medienverwaltung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/>
              <a:t>Bilder und Videos</a:t>
            </a:r>
            <a:br>
              <a:rPr lang="is-IS" dirty="0"/>
            </a:br>
            <a:r>
              <a:rPr lang="is-IS" dirty="0"/>
              <a:t>→ Lokal auf dem Gerät</a:t>
            </a:r>
            <a:br>
              <a:rPr lang="is-IS" dirty="0"/>
            </a:br>
            <a:r>
              <a:rPr lang="is-IS" dirty="0"/>
              <a:t>→ Extern (Cloud/ Server)</a:t>
            </a:r>
            <a:br>
              <a:rPr lang="is-IS" dirty="0"/>
            </a:br>
            <a:r>
              <a:rPr lang="is-IS" dirty="0"/>
              <a:t>→ Streaming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Datenbankanbindung</a:t>
            </a:r>
            <a:br>
              <a:rPr lang="de-DE" dirty="0"/>
            </a:br>
            <a:r>
              <a:rPr lang="is-IS" dirty="0"/>
              <a:t>→ Lokal auf dem Gerät</a:t>
            </a:r>
            <a:br>
              <a:rPr lang="is-IS" dirty="0"/>
            </a:br>
            <a:r>
              <a:rPr lang="is-IS" dirty="0"/>
              <a:t>→ Extern auf Server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/>
              <a:t>QR-Codes für kurze Texte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/>
              <a:t>Speicherung von Objekten</a:t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 err="1"/>
              <a:t>Object</a:t>
            </a:r>
            <a:r>
              <a:rPr lang="de-DE" dirty="0"/>
              <a:t> relationalem Mapping (</a:t>
            </a:r>
            <a:r>
              <a:rPr lang="is-IS" dirty="0"/>
              <a:t>ORM)</a:t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 err="1"/>
              <a:t>Serialisierte</a:t>
            </a:r>
            <a:r>
              <a:rPr lang="de-DE" dirty="0"/>
              <a:t> Form im Dateisystem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9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Medienpräsentation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Übersichtliche und gleichzeitig präsente Darstellung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Auf das Wesentliche 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Kurze Anleitung bei </a:t>
            </a:r>
            <a:r>
              <a:rPr lang="de-DE" dirty="0" err="1"/>
              <a:t>Appstart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Volle Größe des kleinen Bildschirms 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Scrolllisten</a:t>
            </a:r>
            <a:r>
              <a:rPr lang="de-DE" dirty="0"/>
              <a:t>:</a:t>
            </a:r>
            <a:br>
              <a:rPr lang="de-DE" dirty="0"/>
            </a:br>
            <a:r>
              <a:rPr lang="is-IS" dirty="0"/>
              <a:t>→ Kopfgesten</a:t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27408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Medienerfassung/-erstellung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Kamera</a:t>
            </a:r>
            <a:r>
              <a:rPr lang="is-IS" dirty="0"/>
              <a:t/>
            </a:r>
            <a:br>
              <a:rPr lang="is-IS" dirty="0"/>
            </a:br>
            <a:r>
              <a:rPr lang="is-IS" dirty="0"/>
              <a:t>→ Aufnehmen von Videos und Bildern </a:t>
            </a:r>
            <a:br>
              <a:rPr lang="is-IS" dirty="0"/>
            </a:br>
            <a:r>
              <a:rPr lang="is-IS" dirty="0" smtClean="0"/>
              <a:t>→ Hohe Aufnahmequalität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Komprimieren </a:t>
            </a:r>
            <a:r>
              <a:rPr lang="is-IS" dirty="0"/>
              <a:t>von Videos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/>
              <a:t>Bar- &amp; QR-Codes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/>
              <a:t>Datenspeicherung:</a:t>
            </a:r>
            <a:br>
              <a:rPr lang="is-IS" dirty="0"/>
            </a:br>
            <a:r>
              <a:rPr lang="is-IS" dirty="0" smtClean="0"/>
              <a:t>→ Datenbank</a:t>
            </a:r>
            <a:br>
              <a:rPr lang="is-IS" dirty="0" smtClean="0"/>
            </a:br>
            <a:r>
              <a:rPr lang="is-IS" dirty="0" smtClean="0"/>
              <a:t>→ Serialisierte Objekte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SD Karte für Bilder &amp; Videos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86174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Motivation der Arbeit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55" y="3573016"/>
            <a:ext cx="3959258" cy="2643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www.kma-online.de</a:t>
            </a:r>
            <a:r>
              <a:rPr lang="de-DE" sz="1000" dirty="0">
                <a:hlinkClick r:id="rId3"/>
              </a:rPr>
              <a:t>/aktuelles/</a:t>
            </a:r>
            <a:r>
              <a:rPr lang="de-DE" sz="1000" dirty="0" err="1">
                <a:hlinkClick r:id="rId3"/>
              </a:rPr>
              <a:t>medizintechnik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detail</a:t>
            </a:r>
            <a:r>
              <a:rPr lang="de-DE" sz="1000" dirty="0">
                <a:hlinkClick r:id="rId3"/>
              </a:rPr>
              <a:t>/teure-schadensbegrenzung-a-29957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057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Medienpräsentation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→</a:t>
            </a:r>
            <a:r>
              <a:rPr lang="de-DE" dirty="0"/>
              <a:t> Übersichtliche und gleichzeitig präsente Darstellung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Auf das Wesentliche 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Kurze Anleitung bei </a:t>
            </a:r>
            <a:r>
              <a:rPr lang="de-DE" dirty="0" err="1"/>
              <a:t>Appstart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Volle Größe des kleinen Bildschirms 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Scrolllisten</a:t>
            </a:r>
            <a:r>
              <a:rPr lang="de-DE" dirty="0"/>
              <a:t>:</a:t>
            </a:r>
            <a:br>
              <a:rPr lang="de-DE" dirty="0"/>
            </a:br>
            <a:r>
              <a:rPr lang="is-IS" dirty="0"/>
              <a:t>→ Kopfgesten</a:t>
            </a:r>
            <a:br>
              <a:rPr lang="is-IS" dirty="0"/>
            </a:br>
            <a:r>
              <a:rPr lang="is-IS" dirty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8363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824"/>
            <a:ext cx="8064500" cy="792088"/>
          </a:xfrm>
        </p:spPr>
        <p:txBody>
          <a:bodyPr/>
          <a:lstStyle/>
          <a:p>
            <a:r>
              <a:rPr lang="de-DE" altLang="de-DE" dirty="0"/>
              <a:t>Prototyp</a:t>
            </a:r>
            <a:endParaRPr lang="de-DE" altLang="de-DE" sz="36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2593291"/>
            <a:ext cx="4749659" cy="426470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7338" y="26369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/>
              <a:t>User Interface (View)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Model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Controller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029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4440" y="-13196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" y="-13196"/>
              <a:ext cx="9144000" cy="5139485"/>
            </a:xfrm>
            <a:prstGeom prst="rect">
              <a:avLst/>
            </a:prstGeom>
          </p:spPr>
        </p:pic>
        <p:sp>
          <p:nvSpPr>
            <p:cNvPr id="8" name="Abgerundetes Rechteck 7">
              <a:hlinkClick r:id="rId3" action="ppaction://hlinksldjump"/>
            </p:cNvPr>
            <p:cNvSpPr/>
            <p:nvPr/>
          </p:nvSpPr>
          <p:spPr>
            <a:xfrm>
              <a:off x="3923928" y="2905642"/>
              <a:ext cx="1296144" cy="37934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49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3851920" y="1916832"/>
            <a:ext cx="1440160" cy="317197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3864124" y="126876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hlinkClick r:id="rId4" action="ppaction://hlinksldjump"/>
          </p:cNvPr>
          <p:cNvSpPr/>
          <p:nvPr/>
        </p:nvSpPr>
        <p:spPr>
          <a:xfrm>
            <a:off x="4355976" y="452344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10" name="Abgerundetes Rechteck 9">
              <a:hlinkClick r:id="rId3" action="ppaction://hlinksldjump"/>
            </p:cNvPr>
            <p:cNvSpPr/>
            <p:nvPr/>
          </p:nvSpPr>
          <p:spPr>
            <a:xfrm>
              <a:off x="3563888" y="2204864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3136900" y="3721100"/>
              <a:ext cx="2819400" cy="9906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852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6444208" y="4676977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3162300" y="4644185"/>
              <a:ext cx="2819400" cy="20721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648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6444208" y="4707437"/>
            <a:ext cx="1080120" cy="40158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links 9">
            <a:hlinkClick r:id="rId4" action="ppaction://hlinksldjump"/>
          </p:cNvPr>
          <p:cNvSpPr/>
          <p:nvPr/>
        </p:nvSpPr>
        <p:spPr>
          <a:xfrm>
            <a:off x="3820406" y="248137"/>
            <a:ext cx="1584176" cy="522411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7908" cy="5158543"/>
          </a:xfrm>
          <a:prstGeom prst="rect">
            <a:avLst/>
          </a:prstGeom>
        </p:spPr>
      </p:pic>
      <p:sp>
        <p:nvSpPr>
          <p:cNvPr id="9" name="Abgerundetes Rechteck 8">
            <a:hlinkClick r:id="rId3" action="ppaction://hlinksldjump"/>
          </p:cNvPr>
          <p:cNvSpPr/>
          <p:nvPr/>
        </p:nvSpPr>
        <p:spPr>
          <a:xfrm>
            <a:off x="3995936" y="2664966"/>
            <a:ext cx="1152128" cy="33198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0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Motivation der Arbeit</a:t>
            </a:r>
            <a:br>
              <a:rPr lang="de-DE" dirty="0"/>
            </a:br>
            <a:r>
              <a:rPr lang="de-DE" dirty="0"/>
              <a:t>Smartglasses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grpSp>
        <p:nvGrpSpPr>
          <p:cNvPr id="12" name="Gruppierung 11"/>
          <p:cNvGrpSpPr/>
          <p:nvPr/>
        </p:nvGrpSpPr>
        <p:grpSpPr>
          <a:xfrm>
            <a:off x="288000" y="1854115"/>
            <a:ext cx="7380344" cy="4547485"/>
            <a:chOff x="899592" y="1772816"/>
            <a:chExt cx="7128792" cy="439248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" t="11688" r="3723" b="20110"/>
            <a:stretch/>
          </p:blipFill>
          <p:spPr>
            <a:xfrm>
              <a:off x="899592" y="1772816"/>
              <a:ext cx="7128792" cy="4392488"/>
            </a:xfrm>
            <a:prstGeom prst="rect">
              <a:avLst/>
            </a:prstGeom>
          </p:spPr>
        </p:pic>
        <p:sp>
          <p:nvSpPr>
            <p:cNvPr id="7" name="Abgerundetes Rechteck 6"/>
            <p:cNvSpPr/>
            <p:nvPr/>
          </p:nvSpPr>
          <p:spPr>
            <a:xfrm>
              <a:off x="3846297" y="4592518"/>
              <a:ext cx="595407" cy="5209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8000" y="1484784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Gardner Hype Cycle 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www.gartner.com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smarterwithgartner</a:t>
            </a:r>
            <a:r>
              <a:rPr lang="de-DE" sz="1000" dirty="0">
                <a:hlinkClick r:id="rId3"/>
              </a:rPr>
              <a:t>/top-trends-in-the-gartner-hype-cycle-for-emerging-technologies-2017/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7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hlinkClick r:id="rId2" action="ppaction://hlinksldjump"/>
          </p:cNvPr>
          <p:cNvSpPr/>
          <p:nvPr/>
        </p:nvSpPr>
        <p:spPr>
          <a:xfrm>
            <a:off x="107504" y="1628800"/>
            <a:ext cx="1368152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-17636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36" y="0"/>
              <a:ext cx="9144000" cy="5139485"/>
            </a:xfrm>
            <a:prstGeom prst="rect">
              <a:avLst/>
            </a:prstGeom>
          </p:spPr>
        </p:pic>
        <p:sp>
          <p:nvSpPr>
            <p:cNvPr id="8" name="Abgerundetes Rechteck 7">
              <a:hlinkClick r:id="rId2" action="ppaction://hlinksldjump"/>
            </p:cNvPr>
            <p:cNvSpPr/>
            <p:nvPr/>
          </p:nvSpPr>
          <p:spPr>
            <a:xfrm>
              <a:off x="107504" y="3861048"/>
              <a:ext cx="1368152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8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9" name="Abgerundetes Rechteck 8">
            <a:hlinkClick r:id="rId3" action="ppaction://hlinksldjump"/>
          </p:cNvPr>
          <p:cNvSpPr/>
          <p:nvPr/>
        </p:nvSpPr>
        <p:spPr>
          <a:xfrm>
            <a:off x="287338" y="908720"/>
            <a:ext cx="104430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-8384" y="0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4" y="0"/>
              <a:ext cx="9144000" cy="5139485"/>
            </a:xfrm>
            <a:prstGeom prst="rect">
              <a:avLst/>
            </a:prstGeom>
          </p:spPr>
        </p:pic>
        <p:sp>
          <p:nvSpPr>
            <p:cNvPr id="10" name="Abgerundetes Rechteck 9">
              <a:hlinkClick r:id="rId3" action="ppaction://hlinksldjump"/>
            </p:cNvPr>
            <p:cNvSpPr/>
            <p:nvPr/>
          </p:nvSpPr>
          <p:spPr>
            <a:xfrm>
              <a:off x="2411760" y="836712"/>
              <a:ext cx="1584176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39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0" y="3046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60"/>
              <a:ext cx="9144000" cy="5139485"/>
            </a:xfrm>
            <a:prstGeom prst="rect">
              <a:avLst/>
            </a:prstGeom>
          </p:spPr>
        </p:pic>
        <p:sp>
          <p:nvSpPr>
            <p:cNvPr id="7" name="Abgerundetes Rechteck 6">
              <a:hlinkClick r:id="rId3" action="ppaction://hlinksldjump"/>
            </p:cNvPr>
            <p:cNvSpPr/>
            <p:nvPr/>
          </p:nvSpPr>
          <p:spPr>
            <a:xfrm>
              <a:off x="1547664" y="1412776"/>
              <a:ext cx="6120680" cy="20162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890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3275856" y="3573016"/>
            <a:ext cx="1080120" cy="432048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7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0" y="1844824"/>
            <a:ext cx="1043608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0" y="9376"/>
            <a:chExt cx="9144000" cy="513948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76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5868144" y="1844824"/>
              <a:ext cx="1008112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458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11" name="Abgerundetes Rechteck 10">
            <a:hlinkClick r:id="rId3" action="ppaction://hlinksldjump"/>
          </p:cNvPr>
          <p:cNvSpPr/>
          <p:nvPr/>
        </p:nvSpPr>
        <p:spPr>
          <a:xfrm>
            <a:off x="107504" y="1844824"/>
            <a:ext cx="864096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11" name="Abgerundetes Rechteck 10">
            <a:hlinkClick r:id="rId3" action="ppaction://hlinksldjump"/>
          </p:cNvPr>
          <p:cNvSpPr/>
          <p:nvPr/>
        </p:nvSpPr>
        <p:spPr>
          <a:xfrm>
            <a:off x="4067944" y="1988840"/>
            <a:ext cx="100811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16272" y="12204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hlinkClick r:id="rId4" action="ppaction://hlinksldjump"/>
            </p:cNvPr>
            <p:cNvSpPr/>
            <p:nvPr/>
          </p:nvSpPr>
          <p:spPr>
            <a:xfrm>
              <a:off x="179512" y="4005064"/>
              <a:ext cx="1296144" cy="3600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50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833213"/>
            <a:ext cx="3347952" cy="1933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Motivation der Arbeit</a:t>
            </a:r>
            <a:br>
              <a:rPr lang="de-DE" dirty="0"/>
            </a:br>
            <a:r>
              <a:rPr lang="de-DE" dirty="0"/>
              <a:t>Smartglasses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8000" y="1484784"/>
            <a:ext cx="8064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Datenbrillen (Smartglasses, Data </a:t>
            </a:r>
            <a:r>
              <a:rPr lang="de-DE" dirty="0" err="1"/>
              <a:t>Glasses</a:t>
            </a:r>
            <a:r>
              <a:rPr lang="de-DE" dirty="0"/>
              <a:t>, Head </a:t>
            </a:r>
            <a:r>
              <a:rPr lang="de-DE" dirty="0" err="1"/>
              <a:t>Mounted</a:t>
            </a:r>
            <a:r>
              <a:rPr lang="de-DE" dirty="0"/>
              <a:t> Displays (HMD), Head-</a:t>
            </a:r>
            <a:r>
              <a:rPr lang="de-DE" dirty="0" err="1"/>
              <a:t>Up</a:t>
            </a:r>
            <a:r>
              <a:rPr lang="de-DE" dirty="0"/>
              <a:t> Displays (HUD) oder auch Head </a:t>
            </a:r>
            <a:r>
              <a:rPr lang="de-DE" dirty="0" err="1"/>
              <a:t>Worn</a:t>
            </a:r>
            <a:r>
              <a:rPr lang="de-DE" dirty="0"/>
              <a:t> Displays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96" y="2552210"/>
            <a:ext cx="3810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4"/>
              </a:rPr>
              <a:t>https://www.youtube.com/watch?v=B6zPnVGS0VI</a:t>
            </a:r>
            <a:r>
              <a:rPr lang="de-DE" sz="1000" dirty="0"/>
              <a:t> 		</a:t>
            </a:r>
            <a:r>
              <a:rPr lang="de-DE" sz="1000" dirty="0">
                <a:hlinkClick r:id="rId5"/>
              </a:rPr>
              <a:t>http://www.lapam.eu/lapam?action=content_read&amp;id=1456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7" name="Textfeld 6"/>
          <p:cNvSpPr txBox="1"/>
          <p:nvPr/>
        </p:nvSpPr>
        <p:spPr>
          <a:xfrm>
            <a:off x="4222796" y="2659027"/>
            <a:ext cx="41292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Erfolgreicher Einsatz in der Logistik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s-IS" dirty="0"/>
              <a:t>→ Beispiel DHL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8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hlinkClick r:id="rId2" action="ppaction://hlinksldjump"/>
          </p:cNvPr>
          <p:cNvSpPr/>
          <p:nvPr/>
        </p:nvSpPr>
        <p:spPr>
          <a:xfrm>
            <a:off x="7505390" y="836712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53813" y="908720"/>
            <a:ext cx="1296144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8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6272243"/>
            <a:chOff x="16272" y="12204"/>
            <a:chExt cx="9144000" cy="6272243"/>
          </a:xfrm>
        </p:grpSpPr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Legende mit Pfeil nach links 5"/>
            <p:cNvSpPr/>
            <p:nvPr/>
          </p:nvSpPr>
          <p:spPr>
            <a:xfrm>
              <a:off x="1475656" y="1556792"/>
              <a:ext cx="3096344" cy="374129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627784" y="155679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Pausiert Video</a:t>
              </a:r>
            </a:p>
          </p:txBody>
        </p:sp>
        <p:sp>
          <p:nvSpPr>
            <p:cNvPr id="10" name="Legende mit Pfeil nach links 9"/>
            <p:cNvSpPr/>
            <p:nvPr/>
          </p:nvSpPr>
          <p:spPr>
            <a:xfrm>
              <a:off x="1475656" y="2060848"/>
              <a:ext cx="3096344" cy="470061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555776" y="2132856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10s Zurückspulen</a:t>
              </a:r>
            </a:p>
          </p:txBody>
        </p:sp>
        <p:sp>
          <p:nvSpPr>
            <p:cNvPr id="12" name="Legende mit Pfeil nach links 11"/>
            <p:cNvSpPr/>
            <p:nvPr/>
          </p:nvSpPr>
          <p:spPr>
            <a:xfrm>
              <a:off x="1475656" y="2798270"/>
              <a:ext cx="3096344" cy="41470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2627784" y="282727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10s Vorspulen</a:t>
              </a:r>
            </a:p>
          </p:txBody>
        </p:sp>
        <p:sp>
          <p:nvSpPr>
            <p:cNvPr id="14" name="Legende mit Pfeil nach links 13"/>
            <p:cNvSpPr/>
            <p:nvPr/>
          </p:nvSpPr>
          <p:spPr>
            <a:xfrm>
              <a:off x="1475656" y="3403517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625886" y="345800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QR-Code einlesen</a:t>
              </a:r>
            </a:p>
          </p:txBody>
        </p:sp>
        <p:sp>
          <p:nvSpPr>
            <p:cNvPr id="16" name="Legende mit Pfeil nach links 15"/>
            <p:cNvSpPr/>
            <p:nvPr/>
          </p:nvSpPr>
          <p:spPr>
            <a:xfrm rot="5400000">
              <a:off x="248737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51333" y="5489445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Bestehende Aufnahme laden</a:t>
              </a:r>
            </a:p>
          </p:txBody>
        </p:sp>
        <p:sp>
          <p:nvSpPr>
            <p:cNvPr id="18" name="Legende mit Pfeil nach links 17"/>
            <p:cNvSpPr/>
            <p:nvPr/>
          </p:nvSpPr>
          <p:spPr>
            <a:xfrm rot="5400000">
              <a:off x="1898993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801589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Zum Anfang springen</a:t>
              </a:r>
            </a:p>
          </p:txBody>
        </p:sp>
        <p:sp>
          <p:nvSpPr>
            <p:cNvPr id="20" name="Legende mit Pfeil nach links 19"/>
            <p:cNvSpPr/>
            <p:nvPr/>
          </p:nvSpPr>
          <p:spPr>
            <a:xfrm rot="5400000">
              <a:off x="3549249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444865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Ein Kapitel zurückspringen</a:t>
              </a:r>
            </a:p>
          </p:txBody>
        </p:sp>
        <p:sp>
          <p:nvSpPr>
            <p:cNvPr id="22" name="Legende mit Pfeil nach links 21"/>
            <p:cNvSpPr/>
            <p:nvPr/>
          </p:nvSpPr>
          <p:spPr>
            <a:xfrm rot="5400000">
              <a:off x="5265052" y="4698795"/>
              <a:ext cx="1287637" cy="1883667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136994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Ein Kapitel vorspringen</a:t>
              </a:r>
            </a:p>
          </p:txBody>
        </p:sp>
        <p:sp>
          <p:nvSpPr>
            <p:cNvPr id="27" name="Legende mit Pfeil nach links 26"/>
            <p:cNvSpPr/>
            <p:nvPr/>
          </p:nvSpPr>
          <p:spPr>
            <a:xfrm>
              <a:off x="1504380" y="4025593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654610" y="4080080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Video aufzeichnen</a:t>
              </a:r>
            </a:p>
          </p:txBody>
        </p:sp>
        <p:sp>
          <p:nvSpPr>
            <p:cNvPr id="29" name="Legende mit Pfeil nach links 28"/>
            <p:cNvSpPr/>
            <p:nvPr/>
          </p:nvSpPr>
          <p:spPr>
            <a:xfrm rot="5400000">
              <a:off x="7460122" y="1053113"/>
              <a:ext cx="875335" cy="129848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7248548" y="1701392"/>
              <a:ext cx="1298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Kapitelansicht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</a:t>
            </a:r>
            <a:br>
              <a:rPr lang="de-DE" dirty="0"/>
            </a:br>
            <a:r>
              <a:rPr lang="de-DE" dirty="0"/>
              <a:t>Model und Controller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0" y="1502171"/>
            <a:ext cx="5097840" cy="25202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83935"/>
            <a:ext cx="2835548" cy="20045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49159"/>
            <a:ext cx="3667275" cy="203561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88000" y="6164738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/>
              <a:t>Struktur </a:t>
            </a:r>
            <a:r>
              <a:rPr lang="de-DE" sz="1200" dirty="0" err="1"/>
              <a:t>Slidelist</a:t>
            </a:r>
            <a:r>
              <a:rPr lang="de-DE" sz="1200" dirty="0"/>
              <a:t> JSON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70347" y="6100679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/>
              <a:t>Struktur Video JSON</a:t>
            </a:r>
          </a:p>
        </p:txBody>
      </p:sp>
    </p:spTree>
    <p:extLst>
      <p:ext uri="{BB962C8B-B14F-4D97-AF65-F5344CB8AC3E}">
        <p14:creationId xmlns:p14="http://schemas.microsoft.com/office/powerpoint/2010/main" val="5574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288000" y="2564904"/>
            <a:ext cx="38587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Befragung im Beruflichen Umfeld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Auswertung der Ergebnisse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2"/>
              </a:rPr>
              <a:t>http://</a:t>
            </a:r>
            <a:r>
              <a:rPr lang="de-DE" sz="1000" dirty="0" err="1">
                <a:hlinkClick r:id="rId2"/>
              </a:rPr>
              <a:t>www.amebix.net</a:t>
            </a:r>
            <a:r>
              <a:rPr lang="de-DE" sz="1000" dirty="0">
                <a:hlinkClick r:id="rId2"/>
              </a:rPr>
              <a:t>/</a:t>
            </a:r>
            <a:r>
              <a:rPr lang="de-DE" sz="1000" dirty="0" err="1">
                <a:hlinkClick r:id="rId2"/>
              </a:rPr>
              <a:t>wp</a:t>
            </a:r>
            <a:r>
              <a:rPr lang="de-DE" sz="1000" dirty="0">
                <a:hlinkClick r:id="rId2"/>
              </a:rPr>
              <a:t>-content/</a:t>
            </a:r>
            <a:r>
              <a:rPr lang="de-DE" sz="1000" dirty="0" err="1">
                <a:hlinkClick r:id="rId2"/>
              </a:rPr>
              <a:t>uploads</a:t>
            </a:r>
            <a:r>
              <a:rPr lang="de-DE" sz="1000" dirty="0">
                <a:hlinkClick r:id="rId2"/>
              </a:rPr>
              <a:t>/2017/10/note20-750x350.jpg</a:t>
            </a:r>
            <a:endParaRPr lang="de-DE" sz="10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49" y="4300347"/>
            <a:ext cx="4205251" cy="1962450"/>
          </a:xfrm>
          <a:prstGeom prst="round2DiagRect">
            <a:avLst>
              <a:gd name="adj1" fmla="val 4404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/>
              <a:t>Befragung im Beruflichen Umfeld</a:t>
            </a:r>
          </a:p>
        </p:txBody>
      </p:sp>
      <p:sp>
        <p:nvSpPr>
          <p:cNvPr id="5" name="Rechteck 4"/>
          <p:cNvSpPr/>
          <p:nvPr/>
        </p:nvSpPr>
        <p:spPr>
          <a:xfrm>
            <a:off x="324424" y="1497558"/>
            <a:ext cx="806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Zwei Personengruppen Befragt:</a:t>
            </a:r>
            <a:br>
              <a:rPr lang="is-IS" dirty="0" smtClean="0"/>
            </a:br>
            <a:r>
              <a:rPr lang="is-IS" dirty="0" smtClean="0"/>
              <a:t>→ 3 Mitarbeiter*innen der </a:t>
            </a:r>
            <a:r>
              <a:rPr lang="is-IS" dirty="0" smtClean="0"/>
              <a:t>AEMP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	– Leider der </a:t>
            </a:r>
            <a:r>
              <a:rPr lang="is-IS" dirty="0"/>
              <a:t>AEMP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	– Zwei Mitarbeiter*innen der </a:t>
            </a:r>
            <a:r>
              <a:rPr lang="is-IS" dirty="0"/>
              <a:t>AEMP 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 </a:t>
            </a:r>
            <a:r>
              <a:rPr lang="is-IS" dirty="0" smtClean="0"/>
              <a:t>→ 4 Softwareentwickler*innen von iT4Process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	</a:t>
            </a:r>
            <a:r>
              <a:rPr lang="de-DE" dirty="0"/>
              <a:t>– Chief Information Officer </a:t>
            </a:r>
            <a:r>
              <a:rPr lang="de-DE" dirty="0" smtClean="0"/>
              <a:t>iT4Process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	– Zwei Softwareentwickler*innen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	– Englischsprachiger Entwickler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Testen </a:t>
            </a:r>
            <a:r>
              <a:rPr lang="is-IS" dirty="0" smtClean="0"/>
              <a:t>des </a:t>
            </a:r>
            <a:r>
              <a:rPr lang="is-IS" dirty="0" smtClean="0"/>
              <a:t>Prototyps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Evaluation mittels Fragenkatalogs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7203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 smtClean="0"/>
              <a:t>Ergebnisse der Befragung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24424" y="1497558"/>
            <a:ext cx="806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Durchschnittlich gute Kenntnisse Smartphones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Geringe Smartglass-Erfahrung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Hardware nicht ausreichend</a:t>
            </a:r>
            <a:br>
              <a:rPr lang="is-IS" dirty="0" smtClean="0"/>
            </a:br>
            <a:r>
              <a:rPr lang="is-IS" dirty="0" smtClean="0"/>
              <a:t>→ Schwer</a:t>
            </a:r>
            <a:br>
              <a:rPr lang="is-IS" dirty="0" smtClean="0"/>
            </a:br>
            <a:r>
              <a:rPr lang="is-IS" dirty="0" smtClean="0"/>
              <a:t>→ Anstrengend</a:t>
            </a:r>
            <a:br>
              <a:rPr lang="is-IS" dirty="0" smtClean="0"/>
            </a:br>
            <a:r>
              <a:rPr lang="is-IS" dirty="0" smtClean="0"/>
              <a:t>→ Andere bekannte SG besser geeignet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Peripheriegeräte sinnvoll (Touch, Gesten, Waagen)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7879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 smtClean="0"/>
              <a:t>Ergebnisse der Befragung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24424" y="1497558"/>
            <a:ext cx="806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Prototyp positiv bewertet</a:t>
            </a:r>
            <a:br>
              <a:rPr lang="is-IS" dirty="0" smtClean="0"/>
            </a:br>
            <a:r>
              <a:rPr lang="is-IS" dirty="0" smtClean="0"/>
              <a:t>→ Sinnvoller Einsatz</a:t>
            </a:r>
            <a:br>
              <a:rPr lang="is-IS" dirty="0" smtClean="0"/>
            </a:br>
            <a:r>
              <a:rPr lang="is-IS" dirty="0" smtClean="0"/>
              <a:t>→ Interface gut</a:t>
            </a:r>
            <a:br>
              <a:rPr lang="is-IS" dirty="0" smtClean="0"/>
            </a:br>
            <a:r>
              <a:rPr lang="is-IS" dirty="0" smtClean="0"/>
              <a:t>→ Selbsterklärend</a:t>
            </a:r>
            <a:br>
              <a:rPr lang="is-IS" dirty="0" smtClean="0"/>
            </a:br>
            <a:r>
              <a:rPr lang="is-IS" dirty="0" smtClean="0"/>
              <a:t>→ Übersichtlich und ansprechend</a:t>
            </a:r>
            <a:br>
              <a:rPr lang="is-IS" dirty="0" smtClean="0"/>
            </a:br>
            <a:r>
              <a:rPr lang="is-IS" dirty="0" smtClean="0"/>
              <a:t>→ Sinnvolle Funktionen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Einsatzmöglichkeiten</a:t>
            </a:r>
            <a:br>
              <a:rPr lang="is-IS" dirty="0" smtClean="0"/>
            </a:br>
            <a:r>
              <a:rPr lang="is-IS" dirty="0" smtClean="0"/>
              <a:t>→ Reiner &amp; Unreiner Bereich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AR vs. AssR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→ z.T. AR besser geeignet</a:t>
            </a:r>
            <a:br>
              <a:rPr lang="is-IS" dirty="0" smtClean="0"/>
            </a:br>
            <a:r>
              <a:rPr lang="is-IS" dirty="0" smtClean="0"/>
              <a:t>→ Abhängig vom Anwendungsfall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Nutzererfahrung hängt stark von Smartphonekenntnissen und Erfahrung mit Smartglasses ab </a:t>
            </a:r>
          </a:p>
        </p:txBody>
      </p:sp>
    </p:spTree>
    <p:extLst>
      <p:ext uri="{BB962C8B-B14F-4D97-AF65-F5344CB8AC3E}">
        <p14:creationId xmlns:p14="http://schemas.microsoft.com/office/powerpoint/2010/main" val="3464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2"/>
              </a:rPr>
              <a:t>https://</a:t>
            </a:r>
            <a:r>
              <a:rPr lang="de-DE" sz="1000" dirty="0" err="1">
                <a:hlinkClick r:id="rId2"/>
              </a:rPr>
              <a:t>www.topuniversities.com</a:t>
            </a:r>
            <a:r>
              <a:rPr lang="de-DE" sz="1000" dirty="0">
                <a:hlinkClick r:id="rId2"/>
              </a:rPr>
              <a:t>/</a:t>
            </a:r>
            <a:r>
              <a:rPr lang="de-DE" sz="1000" dirty="0" err="1">
                <a:hlinkClick r:id="rId2"/>
              </a:rPr>
              <a:t>university</a:t>
            </a:r>
            <a:r>
              <a:rPr lang="de-DE" sz="1000" dirty="0">
                <a:hlinkClick r:id="rId2"/>
              </a:rPr>
              <a:t>-rankings-</a:t>
            </a:r>
            <a:r>
              <a:rPr lang="de-DE" sz="1000" dirty="0" err="1">
                <a:hlinkClick r:id="rId2"/>
              </a:rPr>
              <a:t>articles</a:t>
            </a:r>
            <a:r>
              <a:rPr lang="de-DE" sz="1000" dirty="0">
                <a:hlinkClick r:id="rId2"/>
              </a:rPr>
              <a:t>/</a:t>
            </a:r>
            <a:r>
              <a:rPr lang="de-DE" sz="1000" dirty="0" err="1">
                <a:hlinkClick r:id="rId2"/>
              </a:rPr>
              <a:t>university</a:t>
            </a:r>
            <a:r>
              <a:rPr lang="de-DE" sz="1000" dirty="0">
                <a:hlinkClick r:id="rId2"/>
              </a:rPr>
              <a:t>-</a:t>
            </a:r>
            <a:r>
              <a:rPr lang="de-DE" sz="1000" dirty="0" err="1">
                <a:hlinkClick r:id="rId2"/>
              </a:rPr>
              <a:t>subject</a:t>
            </a:r>
            <a:r>
              <a:rPr lang="de-DE" sz="1000" dirty="0">
                <a:hlinkClick r:id="rId2"/>
              </a:rPr>
              <a:t>-rankings/top-medical-schools-2016</a:t>
            </a:r>
            <a:endParaRPr lang="de-DE" sz="10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3"/>
          <a:srcRect l="33823"/>
          <a:stretch/>
        </p:blipFill>
        <p:spPr>
          <a:xfrm>
            <a:off x="4570661" y="3789040"/>
            <a:ext cx="3672470" cy="22734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0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Smartglasses in </a:t>
            </a:r>
            <a:r>
              <a:rPr lang="is-IS" dirty="0"/>
              <a:t>AEMP einsetzbar</a:t>
            </a: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Brillen müssen weiterentwickelt werden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Neuartige Einsatzgebiete möglich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Prototyp entwickelt</a:t>
            </a:r>
            <a:br>
              <a:rPr lang="is-IS" dirty="0" smtClean="0"/>
            </a:br>
            <a:r>
              <a:rPr lang="is-IS" dirty="0" smtClean="0"/>
              <a:t>→ Sinnvolle Möglichkeiten für </a:t>
            </a:r>
            <a:r>
              <a:rPr lang="is-IS" dirty="0"/>
              <a:t>AEMP 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	→ Videos und Slideshows 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Brille hmt-1 muss weiterentwickelt werden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16670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2"/>
              </a:rPr>
              <a:t>http://www.inboundwriter.com/technology/medical-technology-the-never-ending-updates-developments/</a:t>
            </a:r>
            <a:endParaRPr lang="de-DE" sz="100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645024"/>
            <a:ext cx="4190233" cy="22734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0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Motivation der Arbeit</a:t>
            </a:r>
            <a:br>
              <a:rPr lang="de-DE" dirty="0"/>
            </a:br>
            <a:r>
              <a:rPr lang="de-DE" dirty="0"/>
              <a:t>Smartglasses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en-US" sz="1000" dirty="0">
                <a:hlinkClick r:id="rId3"/>
              </a:rPr>
              <a:t>https://www.pinterest.co.uk/pin/355784439293459494/</a:t>
            </a:r>
            <a:r>
              <a:rPr lang="de-DE" sz="1000" dirty="0"/>
              <a:t>	 </a:t>
            </a:r>
            <a:r>
              <a:rPr lang="de-DE" sz="1000" dirty="0">
                <a:hlinkClick r:id="rId4"/>
              </a:rPr>
              <a:t>http://time.com/3669927/google-glass-explorer-program-ends/</a:t>
            </a:r>
            <a:endParaRPr lang="de-DE" sz="1000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2068050"/>
            <a:ext cx="2530736" cy="3372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Textfeld 10"/>
          <p:cNvSpPr txBox="1"/>
          <p:nvPr/>
        </p:nvSpPr>
        <p:spPr>
          <a:xfrm>
            <a:off x="3275856" y="2068050"/>
            <a:ext cx="5076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Time Magazine zu Google Glass:</a:t>
            </a:r>
            <a:br>
              <a:rPr lang="de-DE" dirty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/>
              <a:t>Inventions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Year 2012“</a:t>
            </a: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is-IS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err="1"/>
              <a:t>Wearable</a:t>
            </a:r>
            <a:r>
              <a:rPr lang="de-DE" dirty="0"/>
              <a:t> Technologies als Schnittstelle zwischen Mensch und Computer</a:t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 err="1"/>
              <a:t>Ubiquitous</a:t>
            </a:r>
            <a:r>
              <a:rPr lang="de-DE" dirty="0"/>
              <a:t> Computing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40" y="4272740"/>
            <a:ext cx="3417060" cy="17817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chemeClr val="bg2">
                <a:lumMod val="65000"/>
              </a:schemeClr>
            </a:outerShdw>
            <a:reflection blurRad="6350" endPos="0" dir="5400000" sy="-100000" algn="bl" rotWithShape="0"/>
          </a:effectLst>
        </p:spPr>
      </p:pic>
      <p:cxnSp>
        <p:nvCxnSpPr>
          <p:cNvPr id="12" name="Gerade Verbindung mit Pfeil 11"/>
          <p:cNvCxnSpPr/>
          <p:nvPr/>
        </p:nvCxnSpPr>
        <p:spPr>
          <a:xfrm flipH="1">
            <a:off x="9252520" y="2564904"/>
            <a:ext cx="1080120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904248" y="6060647"/>
            <a:ext cx="3447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/>
              <a:t>Google Glass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697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Ausblick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Einsatz </a:t>
            </a:r>
            <a:r>
              <a:rPr lang="is-IS" i="1" dirty="0" smtClean="0"/>
              <a:t>echter</a:t>
            </a:r>
            <a:r>
              <a:rPr lang="is-IS" dirty="0" smtClean="0"/>
              <a:t> AR-Brillen in </a:t>
            </a:r>
            <a:r>
              <a:rPr lang="is-IS" dirty="0"/>
              <a:t>der </a:t>
            </a:r>
            <a:r>
              <a:rPr lang="is-IS" dirty="0"/>
              <a:t>AEMP 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→ Neue Nutzerstudie denkbar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Funktionalität des Prototypen in </a:t>
            </a:r>
            <a:r>
              <a:rPr lang="is-IS" i="1" dirty="0" smtClean="0"/>
              <a:t>echter</a:t>
            </a:r>
            <a:r>
              <a:rPr lang="is-IS" dirty="0" smtClean="0"/>
              <a:t> Anwendung realisieren</a:t>
            </a:r>
            <a:br>
              <a:rPr lang="is-IS" dirty="0" smtClean="0"/>
            </a:br>
            <a:r>
              <a:rPr lang="is-IS" dirty="0" smtClean="0"/>
              <a:t>→ Anpassung des User Interfaces an Design der Kliniksoftware</a:t>
            </a:r>
            <a:br>
              <a:rPr lang="is-IS" dirty="0" smtClean="0"/>
            </a:br>
            <a:r>
              <a:rPr lang="is-IS" dirty="0" smtClean="0"/>
              <a:t>→ Neue angeregte Funktionen aus Befragung einarbeiten</a:t>
            </a:r>
            <a:br>
              <a:rPr lang="is-IS" dirty="0" smtClean="0"/>
            </a:br>
            <a:r>
              <a:rPr lang="is-IS" dirty="0" smtClean="0"/>
              <a:t>→ Serveranbindung verbessern</a:t>
            </a:r>
            <a:br>
              <a:rPr lang="is-IS" dirty="0" smtClean="0"/>
            </a:br>
            <a:r>
              <a:rPr lang="is-IS" dirty="0" smtClean="0"/>
              <a:t>→ Datenbankeinsatz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Editor für JSON-Objekte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7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der Arbeit</a:t>
            </a:r>
            <a:br>
              <a:rPr lang="de-DE" dirty="0"/>
            </a:br>
            <a:r>
              <a:rPr lang="de-DE" dirty="0"/>
              <a:t>Medizinprodukteaufbereitung</a:t>
            </a:r>
            <a:br>
              <a:rPr lang="de-DE" dirty="0"/>
            </a:b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https://www.lokalo24.de/lokales/hersfeld-rotenburg/klinikum-siff-januar-verfahren-eingestellt-8010244.html</a:t>
            </a:r>
            <a:endParaRPr lang="de-DE" sz="1000" dirty="0"/>
          </a:p>
          <a:p>
            <a:r>
              <a:rPr lang="de-DE" sz="1000" dirty="0">
                <a:hlinkClick r:id="rId4" invalidUrl="https://www.dgsv-ev.de/wp-content/uploads/2016/09/AK{/_}Q{/_}33{/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288000" y="1493224"/>
            <a:ext cx="817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Medizinprodukteaufbereitung: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Teil der </a:t>
            </a:r>
            <a:r>
              <a:rPr lang="de-DE" dirty="0"/>
              <a:t>Aufbereitungseinheit für Medizinprodukte (AEMP)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347864" y="2172487"/>
            <a:ext cx="500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Diverse Skandale in der </a:t>
            </a:r>
            <a:r>
              <a:rPr lang="de-DE" dirty="0" smtClean="0"/>
              <a:t>AEMP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/>
              <a:t>Fulda, Mannheim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Arbeit mit Hochinfektiösen Erregern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Personaleinsparungen, enormer Druck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Hohe Komplexität der zu reinigenden Geräte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154412"/>
            <a:ext cx="8064000" cy="13258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292091"/>
            <a:ext cx="3168352" cy="2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Stand der Technik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1" y="3429000"/>
            <a:ext cx="3592159" cy="30789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73192" y="2581672"/>
            <a:ext cx="5308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Virtual </a:t>
            </a:r>
            <a:r>
              <a:rPr lang="de-DE" dirty="0"/>
              <a:t>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Augmented</a:t>
            </a:r>
            <a:r>
              <a:rPr lang="de-DE" dirty="0"/>
              <a:t> 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Assistierte Realität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commons.wikimedia.org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wiki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File:Google_Glass_Model.jpg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974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/>
              <a:t>Virtual Reality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1484784"/>
            <a:ext cx="806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Völlige Ersetzung der wahrgenommenen 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Ermöglichen es, komplett in eine Virtuelle Realität abzutauchen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Mixed Reality: </a:t>
            </a:r>
            <a:r>
              <a:rPr lang="de-DE" dirty="0"/>
              <a:t>Vermischung von realer Umgebung und virtueller Realität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is-IS" dirty="0"/>
              <a:t>→ </a:t>
            </a:r>
            <a:r>
              <a:rPr lang="de-DE" dirty="0" err="1"/>
              <a:t>Full</a:t>
            </a:r>
            <a:r>
              <a:rPr lang="de-DE" dirty="0"/>
              <a:t>-Feature, Mobile und Low-Budget VR-Brillen</a:t>
            </a:r>
            <a:br>
              <a:rPr lang="de-DE" dirty="0"/>
            </a:b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288000" y="3495677"/>
            <a:ext cx="3816424" cy="2887100"/>
            <a:chOff x="2987824" y="2375830"/>
            <a:chExt cx="5568463" cy="4212507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7824" y="2375830"/>
              <a:ext cx="5568463" cy="3797052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306019" y="5757426"/>
              <a:ext cx="4932072" cy="83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Oculus</a:t>
              </a:r>
              <a:r>
                <a:rPr lang="de-DE" dirty="0"/>
                <a:t> Rift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/>
                <a:t>(</a:t>
              </a:r>
              <a:r>
                <a:rPr lang="de-DE" dirty="0" err="1"/>
                <a:t>Full</a:t>
              </a:r>
              <a:r>
                <a:rPr lang="de-DE" dirty="0"/>
                <a:t> Feature)</a:t>
              </a: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4644008" y="3645024"/>
            <a:ext cx="4099619" cy="3086653"/>
            <a:chOff x="345556" y="3619798"/>
            <a:chExt cx="4099619" cy="3086653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85" y="3619798"/>
              <a:ext cx="3316362" cy="2456277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345556" y="5783121"/>
              <a:ext cx="4099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/>
                <a:t>Samsung </a:t>
              </a:r>
              <a:r>
                <a:rPr lang="de-DE" dirty="0" err="1"/>
                <a:t>Gear</a:t>
              </a:r>
              <a:endParaRPr lang="de-DE" dirty="0"/>
            </a:p>
            <a:p>
              <a:pPr marL="285750" indent="-285750"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dirty="0"/>
                <a:t>(Mobile- und Low-Budget-VR-Brille)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dirty="0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5"/>
              </a:rPr>
              <a:t>https://www.oculus.com/rift/</a:t>
            </a:r>
            <a:r>
              <a:rPr lang="de-DE" sz="1000" dirty="0"/>
              <a:t>			 </a:t>
            </a:r>
            <a:r>
              <a:rPr lang="de-DE" sz="1000" dirty="0">
                <a:hlinkClick r:id="rId6"/>
              </a:rPr>
              <a:t>https://</a:t>
            </a:r>
            <a:r>
              <a:rPr lang="de-DE" sz="1000" dirty="0" err="1">
                <a:hlinkClick r:id="rId6"/>
              </a:rPr>
              <a:t>www.samsung.com</a:t>
            </a:r>
            <a:r>
              <a:rPr lang="de-DE" sz="1000" dirty="0">
                <a:hlinkClick r:id="rId6"/>
              </a:rPr>
              <a:t>/global/</a:t>
            </a:r>
            <a:r>
              <a:rPr lang="de-DE" sz="1000" dirty="0" err="1">
                <a:hlinkClick r:id="rId6"/>
              </a:rPr>
              <a:t>galaxy</a:t>
            </a:r>
            <a:r>
              <a:rPr lang="de-DE" sz="1000" dirty="0">
                <a:hlinkClick r:id="rId6"/>
              </a:rPr>
              <a:t>/</a:t>
            </a:r>
            <a:r>
              <a:rPr lang="de-DE" sz="1000" dirty="0" err="1">
                <a:hlinkClick r:id="rId6"/>
              </a:rPr>
              <a:t>gear-vr</a:t>
            </a:r>
            <a:r>
              <a:rPr lang="de-DE" sz="1000" dirty="0">
                <a:hlinkClick r:id="rId6"/>
              </a:rPr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07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trag" id="{3FA744D5-8ED9-254E-82D5-4F96FF8CF7B1}" vid="{9F0FD10D-9D6C-8F4B-930B-0E471C9D033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</Template>
  <TotalTime>0</TotalTime>
  <Words>506</Words>
  <Application>Microsoft Macintosh PowerPoint</Application>
  <PresentationFormat>Bildschirmpräsentation (4:3)</PresentationFormat>
  <Paragraphs>331</Paragraphs>
  <Slides>60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Calibri</vt:lpstr>
      <vt:lpstr>Verdana</vt:lpstr>
      <vt:lpstr>Wingdings</vt:lpstr>
      <vt:lpstr>Arial</vt:lpstr>
      <vt:lpstr>FHAAC_PPT_Vorlage_Office2007_w_n</vt:lpstr>
      <vt:lpstr>Bachelorarbeit Multimediale Unterstützung in der Medizinprodukteaufbereitung mittels Smartglasses  </vt:lpstr>
      <vt:lpstr>Inhalt</vt:lpstr>
      <vt:lpstr>Motivation der Arbeit</vt:lpstr>
      <vt:lpstr>Motivation der Arbeit Smartglasses – Augmented Reality</vt:lpstr>
      <vt:lpstr>Motivation der Arbeit Smartglasses</vt:lpstr>
      <vt:lpstr>Motivation der Arbeit Smartglasses</vt:lpstr>
      <vt:lpstr>Motivation der Arbeit Medizinprodukteaufbereitung </vt:lpstr>
      <vt:lpstr>Stand der Technik</vt:lpstr>
      <vt:lpstr>Smartglasses - Stand der Technik Virtual Reality</vt:lpstr>
      <vt:lpstr>Smartglasses - Stand der Technik Augmented Reality</vt:lpstr>
      <vt:lpstr>Smartglasses - Stand der Technik Virtual Reality vs. Augmented Reality</vt:lpstr>
      <vt:lpstr>Smartglasses - Stand der Technik Assistierte Realität</vt:lpstr>
      <vt:lpstr>Anforderungsanalyse</vt:lpstr>
      <vt:lpstr>Anforderungsanalyse Medizinprodukteaufbereitung</vt:lpstr>
      <vt:lpstr>Anforderungsanalyse Medizinprodukteaufbereitung</vt:lpstr>
      <vt:lpstr>Anforderungsanalyse Anforderungen bei der Medizinprodukteaufbereitung</vt:lpstr>
      <vt:lpstr>Anforderungsanalyse Smartglasses im Bereich der AEMP</vt:lpstr>
      <vt:lpstr>Anforderungsanalyse Spezifische Anforderungen</vt:lpstr>
      <vt:lpstr>Anforderungsanalyse Ergebnis der Analyse</vt:lpstr>
      <vt:lpstr>Anforderungsanalyse Datenschutz</vt:lpstr>
      <vt:lpstr>Anforderungsanalyse Arbeitssicherheit</vt:lpstr>
      <vt:lpstr>Anforderungsanalyse Grenzen des Einsatzes</vt:lpstr>
      <vt:lpstr>Konzept</vt:lpstr>
      <vt:lpstr>Konzept Interaktionsmöglichkeiten</vt:lpstr>
      <vt:lpstr>Konzept Objekterkennung</vt:lpstr>
      <vt:lpstr>Konzept Externe Peripherie</vt:lpstr>
      <vt:lpstr>Konzept Medienverwaltung</vt:lpstr>
      <vt:lpstr>Konzept Medienpräsentation</vt:lpstr>
      <vt:lpstr>Konzept Medienerfassung/-erstellung</vt:lpstr>
      <vt:lpstr>Konzept Medienpräsentation</vt:lpstr>
      <vt:lpstr>Prototyp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Prototyp Model und Controller</vt:lpstr>
      <vt:lpstr>Evaluation</vt:lpstr>
      <vt:lpstr>Evaluation Befragung im Beruflichen Umfeld</vt:lpstr>
      <vt:lpstr>Evaluation Ergebnisse der Befragung</vt:lpstr>
      <vt:lpstr>Evaluation Ergebnisse der Befragung</vt:lpstr>
      <vt:lpstr>Fazit</vt:lpstr>
      <vt:lpstr>Fazit</vt:lpstr>
      <vt:lpstr>Ausblick</vt:lpstr>
      <vt:lpstr>Ausblick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Multimediale Unterstützung in der Medizinprodukteaufbereitung mittels Smartglasses  </dc:title>
  <dc:creator>Leo Haufs</dc:creator>
  <cp:lastModifiedBy>Leo Haufs</cp:lastModifiedBy>
  <cp:revision>71</cp:revision>
  <cp:lastPrinted>2018-07-26T11:26:46Z</cp:lastPrinted>
  <dcterms:created xsi:type="dcterms:W3CDTF">2018-07-11T09:55:17Z</dcterms:created>
  <dcterms:modified xsi:type="dcterms:W3CDTF">2018-07-26T15:04:07Z</dcterms:modified>
</cp:coreProperties>
</file>